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notesMasterIdLst>
    <p:notesMasterId r:id="rId8"/>
  </p:notesMasterIdLst>
  <p:sldIdLst>
    <p:sldId id="275" r:id="rId5"/>
    <p:sldId id="276" r:id="rId6"/>
    <p:sldId id="277" r:id="rId7"/>
  </p:sldIdLst>
  <p:sldSz cx="13716000" cy="10287000"/>
  <p:notesSz cx="7010400" cy="9296400"/>
  <p:embeddedFontLst>
    <p:embeddedFont>
      <p:font typeface="Canva Sans Bold" panose="020B0604020202020204" charset="0"/>
      <p:regular r:id="rId9"/>
    </p:embeddedFont>
    <p:embeddedFont>
      <p:font typeface="Canva Sans" panose="020B0604020202020204" charset="0"/>
      <p:regular r:id="rId10"/>
    </p:embeddedFont>
    <p:embeddedFont>
      <p:font typeface="Barlow Condensed Bold" panose="020B0604020202020204" charset="0"/>
      <p:regular r:id="rId11"/>
      <p:bold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C64"/>
    <a:srgbClr val="B3A2C7"/>
    <a:srgbClr val="000000"/>
    <a:srgbClr val="39B54A"/>
    <a:srgbClr val="FFB531"/>
    <a:srgbClr val="A0036C"/>
    <a:srgbClr val="DDB666"/>
    <a:srgbClr val="38B6FF"/>
    <a:srgbClr val="FFFFFF"/>
    <a:srgbClr val="F1E0C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9718B8B-BF1E-4F02-AFB0-FEE4BE9DD462}" v="6" dt="2026-02-25T17:00:10.51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252" y="72"/>
      </p:cViewPr>
      <p:guideLst>
        <p:guide orient="horz" pos="216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5.fntdata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font" Target="fonts/font4.fntdata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font" Target="fonts/font8.fntdata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3.fntdata"/><Relationship Id="rId5" Type="http://schemas.openxmlformats.org/officeDocument/2006/relationships/slide" Target="slides/slide1.xml"/><Relationship Id="rId15" Type="http://schemas.openxmlformats.org/officeDocument/2006/relationships/font" Target="fonts/font7.fntdata"/><Relationship Id="rId10" Type="http://schemas.openxmlformats.org/officeDocument/2006/relationships/font" Target="fonts/font2.fntdata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4" tIns="46586" rIns="93174" bIns="46586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4" tIns="46586" rIns="93174" bIns="46586" rtlCol="0"/>
          <a:lstStyle>
            <a:lvl1pPr algn="r">
              <a:defRPr sz="1200"/>
            </a:lvl1pPr>
          </a:lstStyle>
          <a:p>
            <a:fld id="{74319CC1-E16D-401D-AD4D-3640D46BE401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14463" y="1162050"/>
            <a:ext cx="4181475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4" tIns="46586" rIns="93174" bIns="46586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3"/>
            <a:ext cx="5608320" cy="3660457"/>
          </a:xfrm>
          <a:prstGeom prst="rect">
            <a:avLst/>
          </a:prstGeom>
        </p:spPr>
        <p:txBody>
          <a:bodyPr vert="horz" lIns="93174" tIns="46586" rIns="93174" bIns="46586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4" tIns="46586" rIns="93174" bIns="46586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4" tIns="46586" rIns="93174" bIns="46586" rtlCol="0" anchor="b"/>
          <a:lstStyle>
            <a:lvl1pPr algn="r">
              <a:defRPr sz="1200"/>
            </a:lvl1pPr>
          </a:lstStyle>
          <a:p>
            <a:fld id="{2AE17481-0502-49D8-B2D4-2F4CF5A256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95489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130425"/>
            <a:ext cx="58293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3886200"/>
            <a:ext cx="48006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4406901"/>
            <a:ext cx="58293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2906714"/>
            <a:ext cx="58293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1600201"/>
            <a:ext cx="302895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1600201"/>
            <a:ext cx="302895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1535113"/>
            <a:ext cx="3030141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174875"/>
            <a:ext cx="3030141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1535113"/>
            <a:ext cx="3031331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174875"/>
            <a:ext cx="3031331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273050"/>
            <a:ext cx="2256235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273051"/>
            <a:ext cx="3833813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435101"/>
            <a:ext cx="2256235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4800600"/>
            <a:ext cx="41148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612775"/>
            <a:ext cx="41148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5367338"/>
            <a:ext cx="41148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274639"/>
            <a:ext cx="154305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274639"/>
            <a:ext cx="451485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274638"/>
            <a:ext cx="61722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1600201"/>
            <a:ext cx="61722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6356351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6356351"/>
            <a:ext cx="21717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6356351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13" Type="http://schemas.openxmlformats.org/officeDocument/2006/relationships/image" Target="../media/image12.jpeg"/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12" Type="http://schemas.openxmlformats.org/officeDocument/2006/relationships/image" Target="../media/image11.jpeg"/><Relationship Id="rId17" Type="http://schemas.openxmlformats.org/officeDocument/2006/relationships/image" Target="../media/image16.jpeg"/><Relationship Id="rId2" Type="http://schemas.openxmlformats.org/officeDocument/2006/relationships/image" Target="../media/image1.png"/><Relationship Id="rId16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11" Type="http://schemas.openxmlformats.org/officeDocument/2006/relationships/image" Target="../media/image10.jpeg"/><Relationship Id="rId5" Type="http://schemas.openxmlformats.org/officeDocument/2006/relationships/image" Target="../media/image4.jpg"/><Relationship Id="rId15" Type="http://schemas.openxmlformats.org/officeDocument/2006/relationships/image" Target="../media/image14.jpeg"/><Relationship Id="rId10" Type="http://schemas.openxmlformats.org/officeDocument/2006/relationships/image" Target="../media/image9.png"/><Relationship Id="rId4" Type="http://schemas.openxmlformats.org/officeDocument/2006/relationships/image" Target="../media/image3.jpg"/><Relationship Id="rId9" Type="http://schemas.openxmlformats.org/officeDocument/2006/relationships/image" Target="../media/image8.jpg"/><Relationship Id="rId14" Type="http://schemas.openxmlformats.org/officeDocument/2006/relationships/image" Target="../media/image1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13" Type="http://schemas.openxmlformats.org/officeDocument/2006/relationships/image" Target="../media/image28.jpeg"/><Relationship Id="rId3" Type="http://schemas.openxmlformats.org/officeDocument/2006/relationships/image" Target="../media/image18.jpg"/><Relationship Id="rId7" Type="http://schemas.openxmlformats.org/officeDocument/2006/relationships/image" Target="../media/image22.png"/><Relationship Id="rId12" Type="http://schemas.openxmlformats.org/officeDocument/2006/relationships/image" Target="../media/image27.jpeg"/><Relationship Id="rId17" Type="http://schemas.openxmlformats.org/officeDocument/2006/relationships/image" Target="../media/image15.jpeg"/><Relationship Id="rId2" Type="http://schemas.openxmlformats.org/officeDocument/2006/relationships/image" Target="../media/image17.png"/><Relationship Id="rId16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26.jpeg"/><Relationship Id="rId5" Type="http://schemas.openxmlformats.org/officeDocument/2006/relationships/image" Target="../media/image20.png"/><Relationship Id="rId15" Type="http://schemas.openxmlformats.org/officeDocument/2006/relationships/image" Target="../media/image14.jpeg"/><Relationship Id="rId10" Type="http://schemas.openxmlformats.org/officeDocument/2006/relationships/image" Target="../media/image25.jpeg"/><Relationship Id="rId4" Type="http://schemas.openxmlformats.org/officeDocument/2006/relationships/image" Target="../media/image19.jpg"/><Relationship Id="rId9" Type="http://schemas.openxmlformats.org/officeDocument/2006/relationships/image" Target="../media/image24.jpeg"/><Relationship Id="rId14" Type="http://schemas.openxmlformats.org/officeDocument/2006/relationships/image" Target="../media/image29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13" Type="http://schemas.openxmlformats.org/officeDocument/2006/relationships/image" Target="../media/image40.jpeg"/><Relationship Id="rId3" Type="http://schemas.openxmlformats.org/officeDocument/2006/relationships/image" Target="../media/image3.jpg"/><Relationship Id="rId7" Type="http://schemas.openxmlformats.org/officeDocument/2006/relationships/image" Target="../media/image34.png"/><Relationship Id="rId12" Type="http://schemas.openxmlformats.org/officeDocument/2006/relationships/image" Target="../media/image39.jpeg"/><Relationship Id="rId17" Type="http://schemas.openxmlformats.org/officeDocument/2006/relationships/image" Target="../media/image44.jpeg"/><Relationship Id="rId2" Type="http://schemas.openxmlformats.org/officeDocument/2006/relationships/image" Target="../media/image31.png"/><Relationship Id="rId16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g"/><Relationship Id="rId11" Type="http://schemas.openxmlformats.org/officeDocument/2006/relationships/image" Target="../media/image38.png"/><Relationship Id="rId5" Type="http://schemas.openxmlformats.org/officeDocument/2006/relationships/image" Target="../media/image32.jpg"/><Relationship Id="rId15" Type="http://schemas.openxmlformats.org/officeDocument/2006/relationships/image" Target="../media/image42.jpeg"/><Relationship Id="rId10" Type="http://schemas.openxmlformats.org/officeDocument/2006/relationships/image" Target="../media/image37.jpeg"/><Relationship Id="rId4" Type="http://schemas.openxmlformats.org/officeDocument/2006/relationships/image" Target="../media/image5.jpg"/><Relationship Id="rId9" Type="http://schemas.openxmlformats.org/officeDocument/2006/relationships/image" Target="../media/image36.jpeg"/><Relationship Id="rId14" Type="http://schemas.openxmlformats.org/officeDocument/2006/relationships/image" Target="../media/image4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AB35DF-9131-DFAD-DE19-C5BCCB49BC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3DF31076-C574-B5EA-B8C2-12CB58E69F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716000" cy="10287000"/>
          </a:xfrm>
          <a:prstGeom prst="rect">
            <a:avLst/>
          </a:prstGeom>
        </p:spPr>
      </p:pic>
      <p:graphicFrame>
        <p:nvGraphicFramePr>
          <p:cNvPr id="110" name="Table 109">
            <a:extLst>
              <a:ext uri="{FF2B5EF4-FFF2-40B4-BE49-F238E27FC236}">
                <a16:creationId xmlns:a16="http://schemas.microsoft.com/office/drawing/2014/main" id="{80095990-D811-0FB9-3206-F30182C00B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2769023"/>
              </p:ext>
            </p:extLst>
          </p:nvPr>
        </p:nvGraphicFramePr>
        <p:xfrm>
          <a:off x="655093" y="1564162"/>
          <a:ext cx="12420000" cy="70200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4230">
                  <a:extLst>
                    <a:ext uri="{9D8B030D-6E8A-4147-A177-3AD203B41FA5}">
                      <a16:colId xmlns:a16="http://schemas.microsoft.com/office/drawing/2014/main" val="2110052291"/>
                    </a:ext>
                  </a:extLst>
                </a:gridCol>
                <a:gridCol w="2273154">
                  <a:extLst>
                    <a:ext uri="{9D8B030D-6E8A-4147-A177-3AD203B41FA5}">
                      <a16:colId xmlns:a16="http://schemas.microsoft.com/office/drawing/2014/main" val="1257960483"/>
                    </a:ext>
                  </a:extLst>
                </a:gridCol>
                <a:gridCol w="2273154">
                  <a:extLst>
                    <a:ext uri="{9D8B030D-6E8A-4147-A177-3AD203B41FA5}">
                      <a16:colId xmlns:a16="http://schemas.microsoft.com/office/drawing/2014/main" val="3704868386"/>
                    </a:ext>
                  </a:extLst>
                </a:gridCol>
                <a:gridCol w="2273154">
                  <a:extLst>
                    <a:ext uri="{9D8B030D-6E8A-4147-A177-3AD203B41FA5}">
                      <a16:colId xmlns:a16="http://schemas.microsoft.com/office/drawing/2014/main" val="4092775209"/>
                    </a:ext>
                  </a:extLst>
                </a:gridCol>
                <a:gridCol w="2273154">
                  <a:extLst>
                    <a:ext uri="{9D8B030D-6E8A-4147-A177-3AD203B41FA5}">
                      <a16:colId xmlns:a16="http://schemas.microsoft.com/office/drawing/2014/main" val="2833176240"/>
                    </a:ext>
                  </a:extLst>
                </a:gridCol>
                <a:gridCol w="2273154">
                  <a:extLst>
                    <a:ext uri="{9D8B030D-6E8A-4147-A177-3AD203B41FA5}">
                      <a16:colId xmlns:a16="http://schemas.microsoft.com/office/drawing/2014/main" val="2375869498"/>
                    </a:ext>
                  </a:extLst>
                </a:gridCol>
              </a:tblGrid>
              <a:tr h="560176">
                <a:tc>
                  <a:txBody>
                    <a:bodyPr/>
                    <a:lstStyle/>
                    <a:p>
                      <a:pPr algn="ctr"/>
                      <a:endParaRPr lang="en-GB" sz="2100" b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latin typeface="Barlow Condensed Bold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C6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>
                          <a:solidFill>
                            <a:schemeClr val="bg1"/>
                          </a:solidFill>
                          <a:latin typeface="Barlow Condensed Bold"/>
                        </a:rPr>
                        <a:t>MONDAY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>
                          <a:solidFill>
                            <a:schemeClr val="bg1"/>
                          </a:solidFill>
                          <a:latin typeface="Barlow Condensed Bold"/>
                        </a:rPr>
                        <a:t>TUESDAY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>
                          <a:solidFill>
                            <a:schemeClr val="bg1"/>
                          </a:solidFill>
                          <a:latin typeface="Barlow Condensed Bold"/>
                        </a:rPr>
                        <a:t>WEDNESDAY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>
                          <a:solidFill>
                            <a:schemeClr val="bg1"/>
                          </a:solidFill>
                          <a:latin typeface="Barlow Condensed Bold"/>
                        </a:rPr>
                        <a:t>THURSDAY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>
                          <a:solidFill>
                            <a:schemeClr val="bg1"/>
                          </a:solidFill>
                          <a:latin typeface="Barlow Condensed Bold"/>
                        </a:rPr>
                        <a:t>FRIDAY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71604415"/>
                  </a:ext>
                </a:extLst>
              </a:tr>
              <a:tr h="2153275">
                <a:tc>
                  <a:txBody>
                    <a:bodyPr/>
                    <a:lstStyle/>
                    <a:p>
                      <a:pPr algn="ctr">
                        <a:lnSpc>
                          <a:spcPts val="1960"/>
                        </a:lnSpc>
                      </a:pPr>
                      <a:r>
                        <a:rPr lang="en-GB" sz="2000" b="1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Barlow Condensed Bold" panose="020B0604020202020204" charset="0"/>
                        </a:rPr>
                        <a:t>OPTION 1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nva Sans Bold" panose="020B0604020202020204" charset="0"/>
                        </a:rPr>
                        <a:t>Macaroni Cheese</a:t>
                      </a:r>
                    </a:p>
                    <a:p>
                      <a:pPr algn="ctr">
                        <a:lnSpc>
                          <a:spcPts val="1960"/>
                        </a:lnSpc>
                      </a:pPr>
                      <a:endParaRPr lang="en-GB" sz="1200">
                        <a:solidFill>
                          <a:schemeClr val="tx1"/>
                        </a:solidFill>
                        <a:latin typeface="Canva Sans Bold" panose="020B0604020202020204" charset="0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Phat Pasty Pork </a:t>
                      </a:r>
                    </a:p>
                    <a:p>
                      <a:pPr algn="ctr"/>
                      <a:r>
                        <a:rPr lang="en-GB" sz="1200" b="1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Sausage Roll with Potato Wedges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Roast Chicken, Stuffing, Roast Potatoes &amp; Gravy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Spaghetti Bolognaise 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Fish Fingers or Salmon Fish Fingers with Chips &amp; Ketchup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9949154"/>
                  </a:ext>
                </a:extLst>
              </a:tr>
              <a:tr h="2153275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Barlow Condensed Bold" panose="020B0604020202020204" charset="0"/>
                        </a:rPr>
                        <a:t>OPTION 2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Chickpea Curry and Rice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Quorn Cumberland Sausage with Potato Wedges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Roast Quorn, Roast Potatoes &amp; Gravy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u="none" strike="noStrike" noProof="0" dirty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Tomato &amp; Vegetable Pasta </a:t>
                      </a:r>
                      <a:endParaRPr lang="en-US" sz="1200" b="0" i="0" u="none" strike="noStrike" noProof="0" dirty="0">
                        <a:solidFill>
                          <a:schemeClr val="tx1"/>
                        </a:solidFill>
                        <a:latin typeface="Canva Sans Bold" panose="020B0604020202020204" charset="0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Cheese &amp; Bean Pasty with Chips &amp; Tomato Ketchup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3764832"/>
                  </a:ext>
                </a:extLst>
              </a:tr>
              <a:tr h="2153275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Barlow Condensed Bold" panose="020B0604020202020204" charset="0"/>
                          <a:ea typeface="+mn-ea"/>
                          <a:cs typeface="+mn-cs"/>
                        </a:rPr>
                        <a:t>DESSERT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Banana Mousse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Orange Drizzle Cake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Fruit Platter 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Apple Flapjack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Jelly with Mandarins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3234578"/>
                  </a:ext>
                </a:extLst>
              </a:tr>
            </a:tbl>
          </a:graphicData>
        </a:graphic>
      </p:graphicFrame>
      <p:sp>
        <p:nvSpPr>
          <p:cNvPr id="79" name="TextBox 79">
            <a:extLst>
              <a:ext uri="{FF2B5EF4-FFF2-40B4-BE49-F238E27FC236}">
                <a16:creationId xmlns:a16="http://schemas.microsoft.com/office/drawing/2014/main" id="{34E1B477-288F-61F9-615F-6B6B5AD47173}"/>
              </a:ext>
            </a:extLst>
          </p:cNvPr>
          <p:cNvSpPr txBox="1"/>
          <p:nvPr/>
        </p:nvSpPr>
        <p:spPr>
          <a:xfrm>
            <a:off x="4973734" y="163850"/>
            <a:ext cx="3768532" cy="11099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9660"/>
              </a:lnSpc>
              <a:spcBef>
                <a:spcPct val="0"/>
              </a:spcBef>
            </a:pPr>
            <a:r>
              <a:rPr lang="en-US" sz="6900" spc="-103">
                <a:solidFill>
                  <a:schemeClr val="bg1"/>
                </a:solidFill>
                <a:latin typeface="Barlow Condensed Bold"/>
              </a:rPr>
              <a:t>WEEK ONE</a:t>
            </a:r>
          </a:p>
        </p:txBody>
      </p:sp>
      <p:pic>
        <p:nvPicPr>
          <p:cNvPr id="8" name="object 15" descr="A plate of food on a wood surface  Description automatically generated">
            <a:extLst>
              <a:ext uri="{FF2B5EF4-FFF2-40B4-BE49-F238E27FC236}">
                <a16:creationId xmlns:a16="http://schemas.microsoft.com/office/drawing/2014/main" id="{2BDB330A-DFA9-E88C-EFF4-3CD8D726AEA2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066633" y="4820836"/>
            <a:ext cx="1587323" cy="1496194"/>
          </a:xfrm>
          <a:prstGeom prst="rect">
            <a:avLst/>
          </a:prstGeom>
        </p:spPr>
      </p:pic>
      <p:pic>
        <p:nvPicPr>
          <p:cNvPr id="10" name="object 13" descr="A plate of food  Description automatically generated with medium confidence">
            <a:extLst>
              <a:ext uri="{FF2B5EF4-FFF2-40B4-BE49-F238E27FC236}">
                <a16:creationId xmlns:a16="http://schemas.microsoft.com/office/drawing/2014/main" id="{F209EAD7-FB11-F2CC-829E-5D9F4778A68B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561254" y="2743060"/>
            <a:ext cx="1526210" cy="1436560"/>
          </a:xfrm>
          <a:prstGeom prst="rect">
            <a:avLst/>
          </a:prstGeom>
        </p:spPr>
      </p:pic>
      <p:pic>
        <p:nvPicPr>
          <p:cNvPr id="13" name="object 28">
            <a:extLst>
              <a:ext uri="{FF2B5EF4-FFF2-40B4-BE49-F238E27FC236}">
                <a16:creationId xmlns:a16="http://schemas.microsoft.com/office/drawing/2014/main" id="{05844326-B658-0F33-0997-3DD6CF6C3449}"/>
              </a:ext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187466" y="2804375"/>
            <a:ext cx="1347711" cy="1375245"/>
          </a:xfrm>
          <a:prstGeom prst="rect">
            <a:avLst/>
          </a:prstGeom>
        </p:spPr>
      </p:pic>
      <p:pic>
        <p:nvPicPr>
          <p:cNvPr id="15" name="object 2" descr="A plate of food  Description automatically generated with medium confidence">
            <a:extLst>
              <a:ext uri="{FF2B5EF4-FFF2-40B4-BE49-F238E27FC236}">
                <a16:creationId xmlns:a16="http://schemas.microsoft.com/office/drawing/2014/main" id="{63CD2180-98DA-DB7D-7D3F-8C4EF3D2507C}"/>
              </a:ext>
            </a:extLst>
          </p:cNvPr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1053853" y="2725488"/>
            <a:ext cx="1526210" cy="1454132"/>
          </a:xfrm>
          <a:prstGeom prst="rect">
            <a:avLst/>
          </a:prstGeom>
        </p:spPr>
      </p:pic>
      <p:pic>
        <p:nvPicPr>
          <p:cNvPr id="6" name="Picture 2" descr="A plate of food on a wood surface&#10;&#10;Description automatically generated">
            <a:extLst>
              <a:ext uri="{FF2B5EF4-FFF2-40B4-BE49-F238E27FC236}">
                <a16:creationId xmlns:a16="http://schemas.microsoft.com/office/drawing/2014/main" id="{110DEF43-9E6B-8861-98DB-82B7C7AD18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343252" y="2711550"/>
            <a:ext cx="1409928" cy="1526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object 12" descr="A plate of food  Description automatically generated with medium confidence">
            <a:extLst>
              <a:ext uri="{FF2B5EF4-FFF2-40B4-BE49-F238E27FC236}">
                <a16:creationId xmlns:a16="http://schemas.microsoft.com/office/drawing/2014/main" id="{EBA19234-C430-5B72-BCAD-636E948E0E21}"/>
              </a:ext>
            </a:extLst>
          </p:cNvPr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6706279" y="4880470"/>
            <a:ext cx="1533335" cy="1436560"/>
          </a:xfrm>
          <a:prstGeom prst="rect">
            <a:avLst/>
          </a:prstGeom>
        </p:spPr>
      </p:pic>
      <p:pic>
        <p:nvPicPr>
          <p:cNvPr id="21" name="object 24" descr="A plate of spaghetti and vegetables  Description automatically generated with low confidence">
            <a:extLst>
              <a:ext uri="{FF2B5EF4-FFF2-40B4-BE49-F238E27FC236}">
                <a16:creationId xmlns:a16="http://schemas.microsoft.com/office/drawing/2014/main" id="{2CD15B4A-83AD-8F18-C8FD-D2086E52C4AD}"/>
              </a:ext>
            </a:extLst>
          </p:cNvPr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8837397" y="2725488"/>
            <a:ext cx="1466523" cy="1454132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3F4D52E8-0F49-CE54-622C-1F3801599B6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1164941" y="5008783"/>
            <a:ext cx="1375078" cy="130824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66B5FC09-07C5-34E5-AB84-CE8CD7D3ED16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16" t="5049" r="12007"/>
          <a:stretch>
            <a:fillRect/>
          </a:stretch>
        </p:blipFill>
        <p:spPr>
          <a:xfrm>
            <a:off x="2220946" y="6926651"/>
            <a:ext cx="1524651" cy="1378057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7C3C1BAB-75C3-465C-5D31-E4F339C65606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81" r="13071" b="10581"/>
          <a:stretch>
            <a:fillRect/>
          </a:stretch>
        </p:blipFill>
        <p:spPr>
          <a:xfrm flipH="1">
            <a:off x="4469042" y="6866283"/>
            <a:ext cx="1459030" cy="1438426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4B40422C-D3BE-D8D4-F352-5BFC94FA67B4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61" t="10632" r="8702" b="9569"/>
          <a:stretch>
            <a:fillRect/>
          </a:stretch>
        </p:blipFill>
        <p:spPr>
          <a:xfrm>
            <a:off x="8954710" y="6858143"/>
            <a:ext cx="1433008" cy="1446566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37B5081C-87E6-ACD1-F20E-5DF7A51E276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08" t="23615" r="11349" b="20327"/>
          <a:stretch>
            <a:fillRect/>
          </a:stretch>
        </p:blipFill>
        <p:spPr bwMode="auto">
          <a:xfrm>
            <a:off x="11202805" y="6858143"/>
            <a:ext cx="1431068" cy="1446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A3F339E-1A51-98F7-8F84-40D66BD9E3EC}"/>
              </a:ext>
            </a:extLst>
          </p:cNvPr>
          <p:cNvSpPr txBox="1"/>
          <p:nvPr/>
        </p:nvSpPr>
        <p:spPr>
          <a:xfrm>
            <a:off x="1713590" y="8549718"/>
            <a:ext cx="57593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solidFill>
                  <a:schemeClr val="bg1"/>
                </a:solidFill>
                <a:latin typeface="Barlow Condensed Bold" panose="020B0604020202020204" charset="0"/>
              </a:rPr>
              <a:t>*VEGETABLES AND SIDES MAY DIFFER THAN THOSE SHOWN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506D1AA-5C51-B966-237E-24535EBA72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3995087"/>
              </p:ext>
            </p:extLst>
          </p:nvPr>
        </p:nvGraphicFramePr>
        <p:xfrm>
          <a:off x="655093" y="1564161"/>
          <a:ext cx="1058496" cy="551241"/>
        </p:xfrm>
        <a:graphic>
          <a:graphicData uri="http://schemas.openxmlformats.org/drawingml/2006/table">
            <a:tbl>
              <a:tblPr/>
              <a:tblGrid>
                <a:gridCol w="1058496">
                  <a:extLst>
                    <a:ext uri="{9D8B030D-6E8A-4147-A177-3AD203B41FA5}">
                      <a16:colId xmlns:a16="http://schemas.microsoft.com/office/drawing/2014/main" val="1444009039"/>
                    </a:ext>
                  </a:extLst>
                </a:gridCol>
              </a:tblGrid>
              <a:tr h="551241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mpd="sng">
                      <a:solidFill>
                        <a:schemeClr val="bg1"/>
                      </a:solidFill>
                      <a:prstDash val="solid"/>
                    </a:lnL>
                    <a:lnR w="12700" cmpd="sng">
                      <a:solidFill>
                        <a:schemeClr val="bg1"/>
                      </a:solidFill>
                      <a:prstDash val="solid"/>
                    </a:lnR>
                    <a:lnT w="12700" cmpd="sng">
                      <a:solidFill>
                        <a:schemeClr val="bg1"/>
                      </a:solidFill>
                      <a:prstDash val="solid"/>
                    </a:lnT>
                    <a:lnB w="12700" cmpd="sng">
                      <a:solidFill>
                        <a:schemeClr val="bg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48887866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FA63D61C-EE7F-1358-2284-2B04182C9C4B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47" t="9818" r="3529" b="8723"/>
          <a:stretch>
            <a:fillRect/>
          </a:stretch>
        </p:blipFill>
        <p:spPr>
          <a:xfrm>
            <a:off x="6741635" y="6866283"/>
            <a:ext cx="1437133" cy="145413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2B831E0-E35F-7148-9B20-AC70406314C9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84" t="129" r="12402" b="-38"/>
          <a:stretch>
            <a:fillRect/>
          </a:stretch>
        </p:blipFill>
        <p:spPr>
          <a:xfrm>
            <a:off x="4322674" y="4820836"/>
            <a:ext cx="1546960" cy="149619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207DA5C-8825-7B64-65BC-2CC08B57DA31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0" t="7695" r="6025" b="13298"/>
          <a:stretch>
            <a:fillRect/>
          </a:stretch>
        </p:blipFill>
        <p:spPr>
          <a:xfrm>
            <a:off x="8918177" y="4815608"/>
            <a:ext cx="1469541" cy="1501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9159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0F3B5B-CB82-C9FB-38DE-A371045AA5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74D9D59-15F9-F264-84BB-7A5D5B2E20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716000" cy="10287000"/>
          </a:xfrm>
          <a:prstGeom prst="rect">
            <a:avLst/>
          </a:prstGeom>
        </p:spPr>
      </p:pic>
      <p:graphicFrame>
        <p:nvGraphicFramePr>
          <p:cNvPr id="110" name="Table 109">
            <a:extLst>
              <a:ext uri="{FF2B5EF4-FFF2-40B4-BE49-F238E27FC236}">
                <a16:creationId xmlns:a16="http://schemas.microsoft.com/office/drawing/2014/main" id="{D24D0927-B39D-9378-BCE4-5060F86BAC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1531796"/>
              </p:ext>
            </p:extLst>
          </p:nvPr>
        </p:nvGraphicFramePr>
        <p:xfrm>
          <a:off x="597756" y="1512813"/>
          <a:ext cx="12412800" cy="73068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4800">
                  <a:extLst>
                    <a:ext uri="{9D8B030D-6E8A-4147-A177-3AD203B41FA5}">
                      <a16:colId xmlns:a16="http://schemas.microsoft.com/office/drawing/2014/main" val="1917157706"/>
                    </a:ext>
                  </a:extLst>
                </a:gridCol>
                <a:gridCol w="2271600">
                  <a:extLst>
                    <a:ext uri="{9D8B030D-6E8A-4147-A177-3AD203B41FA5}">
                      <a16:colId xmlns:a16="http://schemas.microsoft.com/office/drawing/2014/main" val="1257960483"/>
                    </a:ext>
                  </a:extLst>
                </a:gridCol>
                <a:gridCol w="2271600">
                  <a:extLst>
                    <a:ext uri="{9D8B030D-6E8A-4147-A177-3AD203B41FA5}">
                      <a16:colId xmlns:a16="http://schemas.microsoft.com/office/drawing/2014/main" val="3704868386"/>
                    </a:ext>
                  </a:extLst>
                </a:gridCol>
                <a:gridCol w="2271600">
                  <a:extLst>
                    <a:ext uri="{9D8B030D-6E8A-4147-A177-3AD203B41FA5}">
                      <a16:colId xmlns:a16="http://schemas.microsoft.com/office/drawing/2014/main" val="4092775209"/>
                    </a:ext>
                  </a:extLst>
                </a:gridCol>
                <a:gridCol w="2271600">
                  <a:extLst>
                    <a:ext uri="{9D8B030D-6E8A-4147-A177-3AD203B41FA5}">
                      <a16:colId xmlns:a16="http://schemas.microsoft.com/office/drawing/2014/main" val="2833176240"/>
                    </a:ext>
                  </a:extLst>
                </a:gridCol>
                <a:gridCol w="2271600">
                  <a:extLst>
                    <a:ext uri="{9D8B030D-6E8A-4147-A177-3AD203B41FA5}">
                      <a16:colId xmlns:a16="http://schemas.microsoft.com/office/drawing/2014/main" val="2375869498"/>
                    </a:ext>
                  </a:extLst>
                </a:gridCol>
              </a:tblGrid>
              <a:tr h="607572">
                <a:tc>
                  <a:txBody>
                    <a:bodyPr/>
                    <a:lstStyle/>
                    <a:p>
                      <a:pPr algn="ctr"/>
                      <a:endParaRPr lang="en-GB" sz="2100" b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latin typeface="Barlow Condensed Bold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 dirty="0">
                          <a:solidFill>
                            <a:schemeClr val="bg1"/>
                          </a:solidFill>
                          <a:latin typeface="Barlow Condensed Bold"/>
                        </a:rPr>
                        <a:t>MONDAY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>
                          <a:solidFill>
                            <a:schemeClr val="bg1"/>
                          </a:solidFill>
                          <a:latin typeface="Barlow Condensed Bold"/>
                        </a:rPr>
                        <a:t>TUESDAY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>
                          <a:solidFill>
                            <a:schemeClr val="bg1"/>
                          </a:solidFill>
                          <a:latin typeface="Barlow Condensed Bold"/>
                        </a:rPr>
                        <a:t>WEDNESDAY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>
                          <a:solidFill>
                            <a:schemeClr val="bg1"/>
                          </a:solidFill>
                          <a:latin typeface="Barlow Condensed Bold"/>
                        </a:rPr>
                        <a:t>THURSDAY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>
                          <a:solidFill>
                            <a:schemeClr val="bg1"/>
                          </a:solidFill>
                          <a:latin typeface="Barlow Condensed Bold"/>
                        </a:rPr>
                        <a:t>FRIDAY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71604415"/>
                  </a:ext>
                </a:extLst>
              </a:tr>
              <a:tr h="2233104">
                <a:tc>
                  <a:txBody>
                    <a:bodyPr/>
                    <a:lstStyle/>
                    <a:p>
                      <a:pPr algn="ctr">
                        <a:lnSpc>
                          <a:spcPts val="1960"/>
                        </a:lnSpc>
                      </a:pPr>
                      <a:r>
                        <a:rPr lang="en-GB" sz="2000" b="1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Barlow Condensed Bold" panose="020B0604020202020204" charset="0"/>
                        </a:rPr>
                        <a:t>OPTION 1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nva Sans Bold"/>
                        </a:rPr>
                        <a:t>Cheese &amp; Tomato Pizza with New Potatoes</a:t>
                      </a:r>
                    </a:p>
                    <a:p>
                      <a:pPr algn="ctr">
                        <a:lnSpc>
                          <a:spcPts val="1960"/>
                        </a:lnSpc>
                      </a:pPr>
                      <a:endParaRPr lang="en-GB" sz="1200" dirty="0">
                        <a:solidFill>
                          <a:schemeClr val="tx1"/>
                        </a:solidFill>
                        <a:latin typeface="Canva San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Beef Chilli with Rice 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Roast Pork  Sausage, Roast Potatoes &amp; Gravy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Greek Chicken Pitta with Herby Rice &amp; Tzatziki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Battered Fish with Chips &amp; Tomato Ketchup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9949154"/>
                  </a:ext>
                </a:extLst>
              </a:tr>
              <a:tr h="2233104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Barlow Condensed Bold" panose="020B0604020202020204" charset="0"/>
                        </a:rPr>
                        <a:t>OPTION 2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Lentil and Sweet Potato Curry with Rice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Loaded Jacket with Spring Onion &amp; Cheese or Tomato Pasta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Vegetarian Wellington, Roast Potatoes &amp; Gravy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Spinach &amp; Cheese Whirl with Herby Rice &amp; Tzatziki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Quorn Sausage with Chips &amp; Tomato Ketchup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3764832"/>
                  </a:ext>
                </a:extLst>
              </a:tr>
              <a:tr h="2233104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Barlow Condensed Bold" panose="020B0604020202020204" charset="0"/>
                          <a:ea typeface="+mn-ea"/>
                          <a:cs typeface="+mn-cs"/>
                        </a:rPr>
                        <a:t>DESSERT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Iced Vanilla Sponge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Peaches &amp; Ice Cream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Freshly Chopped 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Fruit Salad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Jam &amp; Coconut Sponge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Oaty Cookie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3234578"/>
                  </a:ext>
                </a:extLst>
              </a:tr>
            </a:tbl>
          </a:graphicData>
        </a:graphic>
      </p:graphicFrame>
      <p:sp>
        <p:nvSpPr>
          <p:cNvPr id="79" name="TextBox 79">
            <a:extLst>
              <a:ext uri="{FF2B5EF4-FFF2-40B4-BE49-F238E27FC236}">
                <a16:creationId xmlns:a16="http://schemas.microsoft.com/office/drawing/2014/main" id="{0697AA00-68C8-DC66-866C-509EA52E549E}"/>
              </a:ext>
            </a:extLst>
          </p:cNvPr>
          <p:cNvSpPr txBox="1"/>
          <p:nvPr/>
        </p:nvSpPr>
        <p:spPr>
          <a:xfrm>
            <a:off x="4973734" y="163850"/>
            <a:ext cx="3768532" cy="11099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9660"/>
              </a:lnSpc>
              <a:spcBef>
                <a:spcPct val="0"/>
              </a:spcBef>
            </a:pPr>
            <a:r>
              <a:rPr lang="en-US" sz="6900" spc="-103">
                <a:solidFill>
                  <a:schemeClr val="bg1"/>
                </a:solidFill>
                <a:latin typeface="Barlow Condensed Bold"/>
              </a:rPr>
              <a:t>WEEK TWO</a:t>
            </a:r>
          </a:p>
        </p:txBody>
      </p:sp>
      <p:pic>
        <p:nvPicPr>
          <p:cNvPr id="11" name="object 30" descr="A plate of food on a wood table  Description automatically generated">
            <a:extLst>
              <a:ext uri="{FF2B5EF4-FFF2-40B4-BE49-F238E27FC236}">
                <a16:creationId xmlns:a16="http://schemas.microsoft.com/office/drawing/2014/main" id="{E2103853-42EC-8515-80BB-CDDD8E4954F0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123771" y="5057793"/>
            <a:ext cx="1435647" cy="1410198"/>
          </a:xfrm>
          <a:prstGeom prst="rect">
            <a:avLst/>
          </a:prstGeom>
        </p:spPr>
      </p:pic>
      <p:pic>
        <p:nvPicPr>
          <p:cNvPr id="14" name="object 29">
            <a:extLst>
              <a:ext uri="{FF2B5EF4-FFF2-40B4-BE49-F238E27FC236}">
                <a16:creationId xmlns:a16="http://schemas.microsoft.com/office/drawing/2014/main" id="{598481C1-4F91-5B81-934A-949218088888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 rot="16200000">
            <a:off x="8889007" y="2825968"/>
            <a:ext cx="1410199" cy="145979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2E535C97-E8EC-D448-64EE-43135139AC3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7"/>
          <a:stretch>
            <a:fillRect/>
          </a:stretch>
        </p:blipFill>
        <p:spPr>
          <a:xfrm>
            <a:off x="8989829" y="5027294"/>
            <a:ext cx="1410528" cy="146711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3EA468D-12ED-D0D8-E673-61DF593CF09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64" b="12889"/>
          <a:stretch>
            <a:fillRect/>
          </a:stretch>
        </p:blipFill>
        <p:spPr>
          <a:xfrm>
            <a:off x="2092289" y="2834409"/>
            <a:ext cx="1414010" cy="141019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DDAA099-2DD9-F388-DDC7-F067DA2D64F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313749" y="2907158"/>
            <a:ext cx="1515093" cy="1378393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508ED4C2-04A8-9F77-553C-8962084BA29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6291" y="2940812"/>
            <a:ext cx="1326073" cy="132607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F6B8347-014D-0653-052A-250E0FA3BFA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0825" y="4978860"/>
            <a:ext cx="1515092" cy="156398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3C83B376-BFB5-1D21-CD7D-2EB44B462DBB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14" t="5096" r="12194" b="9373"/>
          <a:stretch>
            <a:fillRect/>
          </a:stretch>
        </p:blipFill>
        <p:spPr>
          <a:xfrm rot="10800000">
            <a:off x="11186748" y="2835557"/>
            <a:ext cx="1401407" cy="141697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798E3E3A-E20B-E344-E5B7-7D30A2FD5D0E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81" t="23373" r="4653" b="10814"/>
          <a:stretch>
            <a:fillRect/>
          </a:stretch>
        </p:blipFill>
        <p:spPr>
          <a:xfrm>
            <a:off x="4296139" y="7147172"/>
            <a:ext cx="1519183" cy="1476887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DE3B41B0-5007-7C3F-7330-A62044271E83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46" r="6174" b="3273"/>
          <a:stretch>
            <a:fillRect/>
          </a:stretch>
        </p:blipFill>
        <p:spPr>
          <a:xfrm>
            <a:off x="8885262" y="7165201"/>
            <a:ext cx="1458251" cy="1458858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553A55DE-5470-194B-A5B4-C1639A9FD067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16" t="12382" r="6394" b="14030"/>
          <a:stretch>
            <a:fillRect/>
          </a:stretch>
        </p:blipFill>
        <p:spPr>
          <a:xfrm>
            <a:off x="2058705" y="7152473"/>
            <a:ext cx="1500713" cy="1483342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65BB0EA0-B888-7AC8-95BB-28E4079E9750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12" t="17694" r="10134" b="5411"/>
          <a:stretch>
            <a:fillRect/>
          </a:stretch>
        </p:blipFill>
        <p:spPr>
          <a:xfrm>
            <a:off x="11068972" y="7140717"/>
            <a:ext cx="1530652" cy="150685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12FBA41-896B-CCC6-6D20-2956DC25A9B1}"/>
              </a:ext>
            </a:extLst>
          </p:cNvPr>
          <p:cNvSpPr txBox="1"/>
          <p:nvPr/>
        </p:nvSpPr>
        <p:spPr>
          <a:xfrm>
            <a:off x="1720161" y="8775508"/>
            <a:ext cx="57593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solidFill>
                  <a:schemeClr val="bg1"/>
                </a:solidFill>
                <a:latin typeface="Barlow Condensed Bold" panose="020B0604020202020204" charset="0"/>
              </a:rPr>
              <a:t>*VEGETABLES AND SIDES MAY DIFFER THAN THOSE SHOWN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AD633F8-6D34-076A-9757-3188A3233AE1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47" t="9818" r="3529" b="8723"/>
          <a:stretch>
            <a:fillRect/>
          </a:stretch>
        </p:blipFill>
        <p:spPr>
          <a:xfrm>
            <a:off x="6631725" y="7193440"/>
            <a:ext cx="1437133" cy="145413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9699309-1FB7-5A23-2F5E-4CF15B338791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94" b="6166"/>
          <a:stretch>
            <a:fillRect/>
          </a:stretch>
        </p:blipFill>
        <p:spPr>
          <a:xfrm>
            <a:off x="4328720" y="5005518"/>
            <a:ext cx="1435647" cy="146247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07E9DE2-B21F-823B-60BB-65D67301D089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84" t="129" r="12402" b="-38"/>
          <a:stretch>
            <a:fillRect/>
          </a:stretch>
        </p:blipFill>
        <p:spPr>
          <a:xfrm>
            <a:off x="11137072" y="4971797"/>
            <a:ext cx="1546960" cy="1496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86038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630F95-1E79-6422-566D-B4825DCAE3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908441F3-8D78-F33E-F7E0-45AECF0E1D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716000" cy="10287000"/>
          </a:xfrm>
          <a:prstGeom prst="rect">
            <a:avLst/>
          </a:prstGeom>
        </p:spPr>
      </p:pic>
      <p:graphicFrame>
        <p:nvGraphicFramePr>
          <p:cNvPr id="110" name="Table 109">
            <a:extLst>
              <a:ext uri="{FF2B5EF4-FFF2-40B4-BE49-F238E27FC236}">
                <a16:creationId xmlns:a16="http://schemas.microsoft.com/office/drawing/2014/main" id="{CE9BC01A-D20A-0E01-BEE5-30528DE7E5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5064946"/>
              </p:ext>
            </p:extLst>
          </p:nvPr>
        </p:nvGraphicFramePr>
        <p:xfrm>
          <a:off x="670619" y="1564162"/>
          <a:ext cx="12412800" cy="7044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4800">
                  <a:extLst>
                    <a:ext uri="{9D8B030D-6E8A-4147-A177-3AD203B41FA5}">
                      <a16:colId xmlns:a16="http://schemas.microsoft.com/office/drawing/2014/main" val="3366165813"/>
                    </a:ext>
                  </a:extLst>
                </a:gridCol>
                <a:gridCol w="2271600">
                  <a:extLst>
                    <a:ext uri="{9D8B030D-6E8A-4147-A177-3AD203B41FA5}">
                      <a16:colId xmlns:a16="http://schemas.microsoft.com/office/drawing/2014/main" val="1257960483"/>
                    </a:ext>
                  </a:extLst>
                </a:gridCol>
                <a:gridCol w="2271600">
                  <a:extLst>
                    <a:ext uri="{9D8B030D-6E8A-4147-A177-3AD203B41FA5}">
                      <a16:colId xmlns:a16="http://schemas.microsoft.com/office/drawing/2014/main" val="3704868386"/>
                    </a:ext>
                  </a:extLst>
                </a:gridCol>
                <a:gridCol w="2271600">
                  <a:extLst>
                    <a:ext uri="{9D8B030D-6E8A-4147-A177-3AD203B41FA5}">
                      <a16:colId xmlns:a16="http://schemas.microsoft.com/office/drawing/2014/main" val="4092775209"/>
                    </a:ext>
                  </a:extLst>
                </a:gridCol>
                <a:gridCol w="2271600">
                  <a:extLst>
                    <a:ext uri="{9D8B030D-6E8A-4147-A177-3AD203B41FA5}">
                      <a16:colId xmlns:a16="http://schemas.microsoft.com/office/drawing/2014/main" val="2833176240"/>
                    </a:ext>
                  </a:extLst>
                </a:gridCol>
                <a:gridCol w="2271600">
                  <a:extLst>
                    <a:ext uri="{9D8B030D-6E8A-4147-A177-3AD203B41FA5}">
                      <a16:colId xmlns:a16="http://schemas.microsoft.com/office/drawing/2014/main" val="2375869498"/>
                    </a:ext>
                  </a:extLst>
                </a:gridCol>
              </a:tblGrid>
              <a:tr h="520183">
                <a:tc>
                  <a:txBody>
                    <a:bodyPr/>
                    <a:lstStyle/>
                    <a:p>
                      <a:pPr algn="ctr"/>
                      <a:endParaRPr lang="en-GB" sz="2100" b="0">
                        <a:solidFill>
                          <a:schemeClr val="bg1"/>
                        </a:solidFill>
                        <a:latin typeface="Barlow Condensed Bold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>
                          <a:solidFill>
                            <a:schemeClr val="bg1"/>
                          </a:solidFill>
                          <a:latin typeface="Barlow Condensed Bold"/>
                        </a:rPr>
                        <a:t>MONDAY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>
                          <a:solidFill>
                            <a:schemeClr val="bg1"/>
                          </a:solidFill>
                          <a:latin typeface="Barlow Condensed Bold"/>
                        </a:rPr>
                        <a:t>TUESDAY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>
                          <a:solidFill>
                            <a:schemeClr val="bg1"/>
                          </a:solidFill>
                          <a:latin typeface="Barlow Condensed Bold"/>
                        </a:rPr>
                        <a:t>WEDNESDAY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>
                          <a:solidFill>
                            <a:schemeClr val="bg1"/>
                          </a:solidFill>
                          <a:latin typeface="Barlow Condensed Bold"/>
                        </a:rPr>
                        <a:t>THURSDAY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>
                          <a:solidFill>
                            <a:schemeClr val="bg1"/>
                          </a:solidFill>
                          <a:latin typeface="Barlow Condensed Bold"/>
                        </a:rPr>
                        <a:t>FRIDAY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71604415"/>
                  </a:ext>
                </a:extLst>
              </a:tr>
              <a:tr h="1997168">
                <a:tc>
                  <a:txBody>
                    <a:bodyPr/>
                    <a:lstStyle/>
                    <a:p>
                      <a:pPr algn="ctr">
                        <a:lnSpc>
                          <a:spcPts val="1960"/>
                        </a:lnSpc>
                      </a:pPr>
                      <a:r>
                        <a:rPr lang="en-GB" sz="2000" b="1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Barlow Condensed Bold" panose="020B0604020202020204" charset="0"/>
                        </a:rPr>
                        <a:t>OPTION 1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nva Sans Bold"/>
                        </a:rPr>
                        <a:t>Tomato Pasta</a:t>
                      </a:r>
                    </a:p>
                    <a:p>
                      <a:pPr algn="ctr">
                        <a:lnSpc>
                          <a:spcPts val="1960"/>
                        </a:lnSpc>
                      </a:pPr>
                      <a:endParaRPr lang="en-GB" sz="1200">
                        <a:solidFill>
                          <a:schemeClr val="tx1"/>
                        </a:solidFill>
                        <a:latin typeface="Canva San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noProof="0" dirty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Beef Burger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noProof="0" dirty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with Potato Wedges &amp; Tomato Sauce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Roast Chicken with Roast Potatoes &amp; Gravy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Chef Shilpa’s Chicken Korma with Rice</a:t>
                      </a: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Fish Fingers with Chips &amp; Tomato Ketchup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9949154"/>
                  </a:ext>
                </a:extLst>
              </a:tr>
              <a:tr h="2196873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Barlow Condensed Bold" panose="020B0604020202020204" charset="0"/>
                        </a:rPr>
                        <a:t>OPTION 2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Chinese Vegetable Noodles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noProof="0" dirty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Quorn Burger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noProof="0" dirty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with Potato Wedges &amp; Tomato Sauce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Vegetable Pasty, Roast Potatoes &amp; Gravy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anva Sans Bold" panose="020B0604020202020204" charset="0"/>
                        </a:rPr>
                        <a:t>Cowboy Sausage and Bean Hotpot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Cheesy Broccoli Frittata with Chips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3764832"/>
                  </a:ext>
                </a:extLst>
              </a:tr>
              <a:tr h="2196873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Barlow Condensed Bold" panose="020B0604020202020204" charset="0"/>
                          <a:ea typeface="+mn-ea"/>
                          <a:cs typeface="+mn-cs"/>
                        </a:rPr>
                        <a:t>DESSERT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>
                          <a:latin typeface="Canva Sans Bold" panose="020B0604020202020204" charset="0"/>
                        </a:rPr>
                        <a:t>Pineapple Upside Down Cake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Cheese &amp; Crackers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Fruit Medley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Strawberry &amp; Apple Crumble with Ice Cream or Cream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Vanilla Shortbread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3234578"/>
                  </a:ext>
                </a:extLst>
              </a:tr>
            </a:tbl>
          </a:graphicData>
        </a:graphic>
      </p:graphicFrame>
      <p:sp>
        <p:nvSpPr>
          <p:cNvPr id="79" name="TextBox 79">
            <a:extLst>
              <a:ext uri="{FF2B5EF4-FFF2-40B4-BE49-F238E27FC236}">
                <a16:creationId xmlns:a16="http://schemas.microsoft.com/office/drawing/2014/main" id="{520B45B0-0207-FB78-84E3-A7E08FBA7961}"/>
              </a:ext>
            </a:extLst>
          </p:cNvPr>
          <p:cNvSpPr txBox="1"/>
          <p:nvPr/>
        </p:nvSpPr>
        <p:spPr>
          <a:xfrm>
            <a:off x="4973734" y="163850"/>
            <a:ext cx="4002626" cy="11099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9660"/>
              </a:lnSpc>
              <a:spcBef>
                <a:spcPct val="0"/>
              </a:spcBef>
            </a:pPr>
            <a:r>
              <a:rPr lang="en-US" sz="6900" spc="-103">
                <a:solidFill>
                  <a:schemeClr val="bg1"/>
                </a:solidFill>
                <a:latin typeface="Barlow Condensed Bold"/>
              </a:rPr>
              <a:t>WEEK THREE</a:t>
            </a:r>
          </a:p>
        </p:txBody>
      </p:sp>
      <p:pic>
        <p:nvPicPr>
          <p:cNvPr id="4" name="object 13" descr="A plate of food  Description automatically generated with medium confidence">
            <a:extLst>
              <a:ext uri="{FF2B5EF4-FFF2-40B4-BE49-F238E27FC236}">
                <a16:creationId xmlns:a16="http://schemas.microsoft.com/office/drawing/2014/main" id="{C2FC45B6-C2A3-B97A-3065-E5F63E0DCE4F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713425" y="2604672"/>
            <a:ext cx="1464870" cy="1472542"/>
          </a:xfrm>
          <a:prstGeom prst="rect">
            <a:avLst/>
          </a:prstGeom>
        </p:spPr>
      </p:pic>
      <p:pic>
        <p:nvPicPr>
          <p:cNvPr id="5" name="object 2" descr="A plate of food  Description automatically generated with medium confidence">
            <a:extLst>
              <a:ext uri="{FF2B5EF4-FFF2-40B4-BE49-F238E27FC236}">
                <a16:creationId xmlns:a16="http://schemas.microsoft.com/office/drawing/2014/main" id="{15A203AA-8FE4-C22E-C9A5-F3BE014FF3BC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212288" y="2623082"/>
            <a:ext cx="1464870" cy="1454132"/>
          </a:xfrm>
          <a:prstGeom prst="rect">
            <a:avLst/>
          </a:prstGeom>
        </p:spPr>
      </p:pic>
      <p:pic>
        <p:nvPicPr>
          <p:cNvPr id="9" name="object 15" descr="Image">
            <a:extLst>
              <a:ext uri="{FF2B5EF4-FFF2-40B4-BE49-F238E27FC236}">
                <a16:creationId xmlns:a16="http://schemas.microsoft.com/office/drawing/2014/main" id="{2981E02D-9208-0F65-71BE-9DEEFE956315}"/>
              </a:ext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8931017" y="7083597"/>
            <a:ext cx="1396466" cy="1452057"/>
          </a:xfrm>
          <a:prstGeom prst="rect">
            <a:avLst/>
          </a:prstGeom>
        </p:spPr>
      </p:pic>
      <p:pic>
        <p:nvPicPr>
          <p:cNvPr id="16" name="object 10" descr="A plate of pasta and peas  Description automatically generated">
            <a:extLst>
              <a:ext uri="{FF2B5EF4-FFF2-40B4-BE49-F238E27FC236}">
                <a16:creationId xmlns:a16="http://schemas.microsoft.com/office/drawing/2014/main" id="{9A18F19F-4202-37ED-81A8-7737446145AC}"/>
              </a:ext>
            </a:extLst>
          </p:cNvPr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214562" y="2623082"/>
            <a:ext cx="1464870" cy="1454132"/>
          </a:xfrm>
          <a:prstGeom prst="rect">
            <a:avLst/>
          </a:prstGeom>
        </p:spPr>
      </p:pic>
      <p:pic>
        <p:nvPicPr>
          <p:cNvPr id="20" name="Picture 19" descr="A plate of food on a wood table&#10;&#10;AI-generated content may be incorrect.">
            <a:extLst>
              <a:ext uri="{FF2B5EF4-FFF2-40B4-BE49-F238E27FC236}">
                <a16:creationId xmlns:a16="http://schemas.microsoft.com/office/drawing/2014/main" id="{8A8BF491-61D0-D26C-0578-31D1125826C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419714" y="2610873"/>
            <a:ext cx="1399075" cy="1533606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0B97D5A0-0B11-32B4-048C-B6936F1960B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72" b="15559"/>
          <a:stretch>
            <a:fillRect/>
          </a:stretch>
        </p:blipFill>
        <p:spPr>
          <a:xfrm>
            <a:off x="9028960" y="2688013"/>
            <a:ext cx="1346985" cy="1389201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2C8071AF-6849-82C7-475C-9D013CE79A7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39" t="11711" r="14476" b="11802"/>
          <a:stretch>
            <a:fillRect/>
          </a:stretch>
        </p:blipFill>
        <p:spPr>
          <a:xfrm>
            <a:off x="11144580" y="7111798"/>
            <a:ext cx="1432824" cy="1423856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6B0A79EB-1851-0AC5-F7AE-CBBE3DD85FD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96" t="834" r="16218"/>
          <a:stretch>
            <a:fillRect/>
          </a:stretch>
        </p:blipFill>
        <p:spPr>
          <a:xfrm>
            <a:off x="4403488" y="7083597"/>
            <a:ext cx="1492893" cy="1452057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423D14A3-96F5-7682-BD10-E72EFD32C9A2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l="4551" b="8774"/>
          <a:stretch>
            <a:fillRect/>
          </a:stretch>
        </p:blipFill>
        <p:spPr>
          <a:xfrm>
            <a:off x="2214561" y="7083596"/>
            <a:ext cx="1456415" cy="1452058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9DD57483-9F9F-A232-E8A6-BC12DB1607B5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79" r="6217"/>
          <a:stretch>
            <a:fillRect/>
          </a:stretch>
        </p:blipFill>
        <p:spPr>
          <a:xfrm>
            <a:off x="8928795" y="4643444"/>
            <a:ext cx="1547314" cy="147870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3121158-0D4A-CDA5-E1CF-4797FB06FF00}"/>
              </a:ext>
            </a:extLst>
          </p:cNvPr>
          <p:cNvSpPr txBox="1"/>
          <p:nvPr/>
        </p:nvSpPr>
        <p:spPr>
          <a:xfrm>
            <a:off x="1720161" y="8707268"/>
            <a:ext cx="57593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solidFill>
                  <a:schemeClr val="bg1"/>
                </a:solidFill>
                <a:latin typeface="Barlow Condensed Bold" panose="020B0604020202020204" charset="0"/>
              </a:rPr>
              <a:t>*VEGETABLES AND SIDES MAY DIFFER THAN THOSE SHOWN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0669E87-8F8E-C8E1-1FD1-F372B49CEB33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19" t="13975" r="3792" b="7396"/>
          <a:stretch>
            <a:fillRect/>
          </a:stretch>
        </p:blipFill>
        <p:spPr>
          <a:xfrm>
            <a:off x="6735809" y="7097149"/>
            <a:ext cx="1432824" cy="141873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09A8146-8D2B-B496-DD64-897B3205B2B4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70" r="13071" b="719"/>
          <a:stretch>
            <a:fillRect/>
          </a:stretch>
        </p:blipFill>
        <p:spPr>
          <a:xfrm>
            <a:off x="6630981" y="4715783"/>
            <a:ext cx="1547314" cy="1494004"/>
          </a:xfrm>
          <a:prstGeom prst="rect">
            <a:avLst/>
          </a:prstGeom>
        </p:spPr>
      </p:pic>
      <p:pic>
        <p:nvPicPr>
          <p:cNvPr id="11" name="Picture 10" descr="A plate of food with a side of salad&#10;&#10;AI-generated content may be incorrect.">
            <a:extLst>
              <a:ext uri="{FF2B5EF4-FFF2-40B4-BE49-F238E27FC236}">
                <a16:creationId xmlns:a16="http://schemas.microsoft.com/office/drawing/2014/main" id="{4F7A7F99-5D37-7234-D10D-53B101E031F2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33" b="6133"/>
          <a:stretch>
            <a:fillRect/>
          </a:stretch>
        </p:blipFill>
        <p:spPr>
          <a:xfrm>
            <a:off x="11311480" y="4670019"/>
            <a:ext cx="1333125" cy="158553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CFF2014-B8CD-FBEC-C31F-B147EE56B7B4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7" t="3316" r="3449" b="1593"/>
          <a:stretch>
            <a:fillRect/>
          </a:stretch>
        </p:blipFill>
        <p:spPr>
          <a:xfrm>
            <a:off x="4462668" y="4730046"/>
            <a:ext cx="1507283" cy="1494004"/>
          </a:xfrm>
          <a:prstGeom prst="rect">
            <a:avLst/>
          </a:prstGeom>
        </p:spPr>
      </p:pic>
      <p:pic>
        <p:nvPicPr>
          <p:cNvPr id="2" name="Picture 1" descr="A plate of food&#10;&#10;Description automatically generated">
            <a:extLst>
              <a:ext uri="{FF2B5EF4-FFF2-40B4-BE49-F238E27FC236}">
                <a16:creationId xmlns:a16="http://schemas.microsoft.com/office/drawing/2014/main" id="{3FF365A4-7EC6-A2E5-7310-2ED6B2059AB3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77" r="1497" b="6087"/>
          <a:stretch/>
        </p:blipFill>
        <p:spPr>
          <a:xfrm>
            <a:off x="2214561" y="4715783"/>
            <a:ext cx="1456415" cy="1494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8284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3701AC9A5908340A53101F6F3BF7720" ma:contentTypeVersion="18" ma:contentTypeDescription="Create a new document." ma:contentTypeScope="" ma:versionID="1885fc1fe538054a778c0c4c24ed9ab4">
  <xsd:schema xmlns:xsd="http://www.w3.org/2001/XMLSchema" xmlns:xs="http://www.w3.org/2001/XMLSchema" xmlns:p="http://schemas.microsoft.com/office/2006/metadata/properties" xmlns:ns2="cfcc8f99-6edd-417c-8b08-e4af51aa64dc" xmlns:ns3="93f07fc0-f3cc-4d0b-9a4f-54b5dee9d132" targetNamespace="http://schemas.microsoft.com/office/2006/metadata/properties" ma:root="true" ma:fieldsID="98ed923e35c1a70eedf4ab471f5da741" ns2:_="" ns3:_="">
    <xsd:import namespace="cfcc8f99-6edd-417c-8b08-e4af51aa64dc"/>
    <xsd:import namespace="93f07fc0-f3cc-4d0b-9a4f-54b5dee9d13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cc8f99-6edd-417c-8b08-e4af51aa64d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a60fa401-c735-472c-b85f-e3677d3c5b3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f07fc0-f3cc-4d0b-9a4f-54b5dee9d132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1412bf3a-dce2-436e-b669-e1b034c8f5c5}" ma:internalName="TaxCatchAll" ma:showField="CatchAllData" ma:web="93f07fc0-f3cc-4d0b-9a4f-54b5dee9d13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fcc8f99-6edd-417c-8b08-e4af51aa64dc">
      <Terms xmlns="http://schemas.microsoft.com/office/infopath/2007/PartnerControls"/>
    </lcf76f155ced4ddcb4097134ff3c332f>
    <TaxCatchAll xmlns="93f07fc0-f3cc-4d0b-9a4f-54b5dee9d132"/>
  </documentManagement>
</p:properties>
</file>

<file path=customXml/itemProps1.xml><?xml version="1.0" encoding="utf-8"?>
<ds:datastoreItem xmlns:ds="http://schemas.openxmlformats.org/officeDocument/2006/customXml" ds:itemID="{90A4F8EE-6881-41C3-9C13-E0C0142AD5E1}">
  <ds:schemaRefs>
    <ds:schemaRef ds:uri="93f07fc0-f3cc-4d0b-9a4f-54b5dee9d132"/>
    <ds:schemaRef ds:uri="cfcc8f99-6edd-417c-8b08-e4af51aa64dc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2A40F742-1C66-4AA3-905C-B3FC47F03A4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C51A84E-8596-453E-AC24-822B7785F912}">
  <ds:schemaRefs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cfcc8f99-6edd-417c-8b08-e4af51aa64dc"/>
    <ds:schemaRef ds:uri="http://schemas.microsoft.com/office/2006/documentManagement/types"/>
    <ds:schemaRef ds:uri="http://schemas.microsoft.com/office/infopath/2007/PartnerControls"/>
    <ds:schemaRef ds:uri="93f07fc0-f3cc-4d0b-9a4f-54b5dee9d132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305</Words>
  <Application>Microsoft Office PowerPoint</Application>
  <PresentationFormat>Custom</PresentationFormat>
  <Paragraphs>108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10" baseType="lpstr">
      <vt:lpstr>Canva Sans Bold</vt:lpstr>
      <vt:lpstr>Canva Sans</vt:lpstr>
      <vt:lpstr>Barlow Condensed Bold</vt:lpstr>
      <vt:lpstr>Aptos</vt:lpstr>
      <vt:lpstr>Arial</vt:lpstr>
      <vt:lpstr>Calibri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WEEK ONE</dc:title>
  <dc:creator>Megan Waring</dc:creator>
  <cp:lastModifiedBy>Mrs J Bertram</cp:lastModifiedBy>
  <cp:revision>2</cp:revision>
  <cp:lastPrinted>2026-01-22T11:45:03Z</cp:lastPrinted>
  <dcterms:created xsi:type="dcterms:W3CDTF">2006-08-16T00:00:00Z</dcterms:created>
  <dcterms:modified xsi:type="dcterms:W3CDTF">2026-03-17T10:12:12Z</dcterms:modified>
  <dc:identifier>DAGF9D2QlfU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0x01010043701AC9A5908340A53101F6F3BF7720</vt:lpwstr>
  </property>
  <property fmtid="{D5CDD505-2E9C-101B-9397-08002B2CF9AE}" pid="3" name="MediaServiceImageTags">
    <vt:lpwstr/>
  </property>
</Properties>
</file>